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62" r:id="rId5"/>
    <p:sldId id="257" r:id="rId6"/>
    <p:sldId id="263" r:id="rId7"/>
    <p:sldId id="271" r:id="rId8"/>
    <p:sldId id="270" r:id="rId9"/>
    <p:sldId id="274" r:id="rId10"/>
    <p:sldId id="276" r:id="rId11"/>
    <p:sldId id="272" r:id="rId12"/>
    <p:sldId id="278" r:id="rId13"/>
    <p:sldId id="266" r:id="rId14"/>
    <p:sldId id="284" r:id="rId15"/>
    <p:sldId id="285" r:id="rId16"/>
    <p:sldId id="286" r:id="rId17"/>
    <p:sldId id="288" r:id="rId18"/>
    <p:sldId id="289" r:id="rId19"/>
    <p:sldId id="293" r:id="rId20"/>
    <p:sldId id="294" r:id="rId21"/>
    <p:sldId id="295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Which forecast method to choose for the next year sales using Tesla’s historical data?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7D764042-1E12-49B0-8323-3F0473B4A8C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7AECB3A4-DC7D-4982-9905-5B3C1FF5EBB3}" type="pres">
      <dgm:prSet presAssocID="{AAC263CB-8256-4B03-92FE-1622698FB3E9}" presName="compNode" presStyleCnt="0"/>
      <dgm:spPr/>
    </dgm:pt>
    <dgm:pt modelId="{34DFA078-C280-4AE5-829F-ADC822325E61}" type="pres">
      <dgm:prSet presAssocID="{AAC263CB-8256-4B03-92FE-1622698FB3E9}" presName="bgRect" presStyleLbl="bgShp" presStyleIdx="0" presStyleCnt="2"/>
      <dgm:spPr/>
    </dgm:pt>
    <dgm:pt modelId="{0AC24B83-86C5-4DD3-9868-B5AE94E8DF6C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311F2497-1222-429F-9E92-E270292E26A3}" type="pres">
      <dgm:prSet presAssocID="{AAC263CB-8256-4B03-92FE-1622698FB3E9}" presName="spaceRect" presStyleCnt="0"/>
      <dgm:spPr/>
    </dgm:pt>
    <dgm:pt modelId="{E2C0F284-EF39-49B5-ACE2-F45AE208B903}" type="pres">
      <dgm:prSet presAssocID="{AAC263CB-8256-4B03-92FE-1622698FB3E9}" presName="parTx" presStyleLbl="revTx" presStyleIdx="0" presStyleCnt="2" custScaleX="82312" custScaleY="95807" custLinFactNeighborX="-6044" custLinFactNeighborY="-43">
        <dgm:presLayoutVars>
          <dgm:chMax val="0"/>
          <dgm:chPref val="0"/>
        </dgm:presLayoutVars>
      </dgm:prSet>
      <dgm:spPr/>
    </dgm:pt>
    <dgm:pt modelId="{CAA5433E-421E-4B81-B0B6-3BBC1AEC3F9D}" type="pres">
      <dgm:prSet presAssocID="{808B76D0-8EC7-469A-93AC-7A6017188A9D}" presName="sibTrans" presStyleCnt="0"/>
      <dgm:spPr/>
    </dgm:pt>
    <dgm:pt modelId="{4D4A4400-A793-4636-A0F9-C007B196C7BC}" type="pres">
      <dgm:prSet presAssocID="{4E8D2E69-0173-4BD3-B96A-7A9C5DD12B47}" presName="compNode" presStyleCnt="0"/>
      <dgm:spPr/>
    </dgm:pt>
    <dgm:pt modelId="{068DA72A-E2E8-44B3-8F6D-A0BD14F0BE7E}" type="pres">
      <dgm:prSet presAssocID="{4E8D2E69-0173-4BD3-B96A-7A9C5DD12B47}" presName="bgRect" presStyleLbl="bgShp" presStyleIdx="1" presStyleCnt="2" custScaleY="117036" custLinFactNeighborY="-1681"/>
      <dgm:spPr>
        <a:solidFill>
          <a:schemeClr val="accent2">
            <a:tint val="40000"/>
            <a:hueOff val="0"/>
            <a:satOff val="0"/>
            <a:lumOff val="0"/>
          </a:schemeClr>
        </a:solidFill>
      </dgm:spPr>
    </dgm:pt>
    <dgm:pt modelId="{AF97DC33-F696-43DB-B331-AB88D1A5D58C}" type="pres">
      <dgm:prSet presAssocID="{4E8D2E69-0173-4BD3-B96A-7A9C5DD12B47}" presName="iconRect" presStyleLbl="node1" presStyleIdx="1" presStyleCnt="2" custLinFactNeighborX="-4240" custLinFactNeighborY="429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</dgm:pt>
    <dgm:pt modelId="{1EE203EF-24AE-41F2-A38D-2F9018B13F19}" type="pres">
      <dgm:prSet presAssocID="{4E8D2E69-0173-4BD3-B96A-7A9C5DD12B47}" presName="spaceRect" presStyleCnt="0"/>
      <dgm:spPr/>
    </dgm:pt>
    <dgm:pt modelId="{5E0FC355-309C-438A-809A-7BA37919175F}" type="pres">
      <dgm:prSet presAssocID="{4E8D2E69-0173-4BD3-B96A-7A9C5DD12B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212339-B166-4E71-83B6-2DC0A926AE8D}" type="presOf" srcId="{4E8D2E69-0173-4BD3-B96A-7A9C5DD12B47}" destId="{5E0FC355-309C-438A-809A-7BA37919175F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5920BA5-FA15-4B46-81A8-410DB257F335}" type="presOf" srcId="{AAC263CB-8256-4B03-92FE-1622698FB3E9}" destId="{E2C0F284-EF39-49B5-ACE2-F45AE208B903}" srcOrd="0" destOrd="0" presId="urn:microsoft.com/office/officeart/2018/2/layout/IconVerticalSolidList"/>
    <dgm:cxn modelId="{F7F488E4-DC83-4E24-89D0-C56F141791BB}" type="presOf" srcId="{D4503D04-C97E-4622-AE07-D0307CB3B4CA}" destId="{7D764042-1E12-49B0-8323-3F0473B4A8CB}" srcOrd="0" destOrd="0" presId="urn:microsoft.com/office/officeart/2018/2/layout/IconVerticalSolidList"/>
    <dgm:cxn modelId="{61A5D51C-B24D-4D8C-9E7B-4E5A468A5786}" type="presParOf" srcId="{7D764042-1E12-49B0-8323-3F0473B4A8CB}" destId="{7AECB3A4-DC7D-4982-9905-5B3C1FF5EBB3}" srcOrd="0" destOrd="0" presId="urn:microsoft.com/office/officeart/2018/2/layout/IconVerticalSolidList"/>
    <dgm:cxn modelId="{0A4A2115-4D26-40AB-B0AC-CE3D836E8310}" type="presParOf" srcId="{7AECB3A4-DC7D-4982-9905-5B3C1FF5EBB3}" destId="{34DFA078-C280-4AE5-829F-ADC822325E61}" srcOrd="0" destOrd="0" presId="urn:microsoft.com/office/officeart/2018/2/layout/IconVerticalSolidList"/>
    <dgm:cxn modelId="{9DB8EA2A-2590-48C7-909B-8E5628A79F90}" type="presParOf" srcId="{7AECB3A4-DC7D-4982-9905-5B3C1FF5EBB3}" destId="{0AC24B83-86C5-4DD3-9868-B5AE94E8DF6C}" srcOrd="1" destOrd="0" presId="urn:microsoft.com/office/officeart/2018/2/layout/IconVerticalSolidList"/>
    <dgm:cxn modelId="{EB7F7138-444F-4B86-8678-F54CF3D4522A}" type="presParOf" srcId="{7AECB3A4-DC7D-4982-9905-5B3C1FF5EBB3}" destId="{311F2497-1222-429F-9E92-E270292E26A3}" srcOrd="2" destOrd="0" presId="urn:microsoft.com/office/officeart/2018/2/layout/IconVerticalSolidList"/>
    <dgm:cxn modelId="{79E571F2-67E7-4B37-9428-958150E83E15}" type="presParOf" srcId="{7AECB3A4-DC7D-4982-9905-5B3C1FF5EBB3}" destId="{E2C0F284-EF39-49B5-ACE2-F45AE208B903}" srcOrd="3" destOrd="0" presId="urn:microsoft.com/office/officeart/2018/2/layout/IconVerticalSolidList"/>
    <dgm:cxn modelId="{FDDDFF1C-8C01-4AB9-9D72-9AD14747B009}" type="presParOf" srcId="{7D764042-1E12-49B0-8323-3F0473B4A8CB}" destId="{CAA5433E-421E-4B81-B0B6-3BBC1AEC3F9D}" srcOrd="1" destOrd="0" presId="urn:microsoft.com/office/officeart/2018/2/layout/IconVerticalSolidList"/>
    <dgm:cxn modelId="{BBCBD801-2CDD-4D14-ACEE-0EA03CC59F28}" type="presParOf" srcId="{7D764042-1E12-49B0-8323-3F0473B4A8CB}" destId="{4D4A4400-A793-4636-A0F9-C007B196C7BC}" srcOrd="2" destOrd="0" presId="urn:microsoft.com/office/officeart/2018/2/layout/IconVerticalSolidList"/>
    <dgm:cxn modelId="{F6DA6BC7-1423-4B67-B0A8-5BDDC8C3EEEB}" type="presParOf" srcId="{4D4A4400-A793-4636-A0F9-C007B196C7BC}" destId="{068DA72A-E2E8-44B3-8F6D-A0BD14F0BE7E}" srcOrd="0" destOrd="0" presId="urn:microsoft.com/office/officeart/2018/2/layout/IconVerticalSolidList"/>
    <dgm:cxn modelId="{0758A17A-3C34-4845-A4CC-E8E43F4E0979}" type="presParOf" srcId="{4D4A4400-A793-4636-A0F9-C007B196C7BC}" destId="{AF97DC33-F696-43DB-B331-AB88D1A5D58C}" srcOrd="1" destOrd="0" presId="urn:microsoft.com/office/officeart/2018/2/layout/IconVerticalSolidList"/>
    <dgm:cxn modelId="{FA6F4211-9187-44DF-8D8B-F58889A5D70D}" type="presParOf" srcId="{4D4A4400-A793-4636-A0F9-C007B196C7BC}" destId="{1EE203EF-24AE-41F2-A38D-2F9018B13F19}" srcOrd="2" destOrd="0" presId="urn:microsoft.com/office/officeart/2018/2/layout/IconVerticalSolidList"/>
    <dgm:cxn modelId="{1907F1DC-CC3B-4740-AA6D-F1B35CD925A2}" type="presParOf" srcId="{4D4A4400-A793-4636-A0F9-C007B196C7BC}" destId="{5E0FC355-309C-438A-809A-7BA37919175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aseline="0" dirty="0">
              <a:solidFill>
                <a:schemeClr val="bg1"/>
              </a:solidFill>
            </a:rPr>
            <a:t>Mean Absolute Percentage Error (MAPE)</a:t>
          </a:r>
          <a:endParaRPr lang="en-US" sz="1800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7D764042-1E12-49B0-8323-3F0473B4A8C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7AECB3A4-DC7D-4982-9905-5B3C1FF5EBB3}" type="pres">
      <dgm:prSet presAssocID="{AAC263CB-8256-4B03-92FE-1622698FB3E9}" presName="compNode" presStyleCnt="0"/>
      <dgm:spPr/>
    </dgm:pt>
    <dgm:pt modelId="{34DFA078-C280-4AE5-829F-ADC822325E61}" type="pres">
      <dgm:prSet presAssocID="{AAC263CB-8256-4B03-92FE-1622698FB3E9}" presName="bgRect" presStyleLbl="bgShp" presStyleIdx="0" presStyleCnt="2"/>
      <dgm:spPr/>
    </dgm:pt>
    <dgm:pt modelId="{0AC24B83-86C5-4DD3-9868-B5AE94E8DF6C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311F2497-1222-429F-9E92-E270292E26A3}" type="pres">
      <dgm:prSet presAssocID="{AAC263CB-8256-4B03-92FE-1622698FB3E9}" presName="spaceRect" presStyleCnt="0"/>
      <dgm:spPr/>
    </dgm:pt>
    <dgm:pt modelId="{E2C0F284-EF39-49B5-ACE2-F45AE208B903}" type="pres">
      <dgm:prSet presAssocID="{AAC263CB-8256-4B03-92FE-1622698FB3E9}" presName="parTx" presStyleLbl="revTx" presStyleIdx="0" presStyleCnt="2" custScaleX="82312" custScaleY="95807" custLinFactNeighborX="-6044" custLinFactNeighborY="-43">
        <dgm:presLayoutVars>
          <dgm:chMax val="0"/>
          <dgm:chPref val="0"/>
        </dgm:presLayoutVars>
      </dgm:prSet>
      <dgm:spPr/>
    </dgm:pt>
    <dgm:pt modelId="{CAA5433E-421E-4B81-B0B6-3BBC1AEC3F9D}" type="pres">
      <dgm:prSet presAssocID="{808B76D0-8EC7-469A-93AC-7A6017188A9D}" presName="sibTrans" presStyleCnt="0"/>
      <dgm:spPr/>
    </dgm:pt>
    <dgm:pt modelId="{4D4A4400-A793-4636-A0F9-C007B196C7BC}" type="pres">
      <dgm:prSet presAssocID="{4E8D2E69-0173-4BD3-B96A-7A9C5DD12B47}" presName="compNode" presStyleCnt="0"/>
      <dgm:spPr/>
    </dgm:pt>
    <dgm:pt modelId="{068DA72A-E2E8-44B3-8F6D-A0BD14F0BE7E}" type="pres">
      <dgm:prSet presAssocID="{4E8D2E69-0173-4BD3-B96A-7A9C5DD12B47}" presName="bgRect" presStyleLbl="bgShp" presStyleIdx="1" presStyleCnt="2" custScaleY="207913" custLinFactNeighborY="-1681"/>
      <dgm:spPr>
        <a:solidFill>
          <a:schemeClr val="accent2">
            <a:tint val="40000"/>
            <a:hueOff val="0"/>
            <a:satOff val="0"/>
            <a:lumOff val="0"/>
          </a:schemeClr>
        </a:solidFill>
      </dgm:spPr>
    </dgm:pt>
    <dgm:pt modelId="{AF97DC33-F696-43DB-B331-AB88D1A5D58C}" type="pres">
      <dgm:prSet presAssocID="{4E8D2E69-0173-4BD3-B96A-7A9C5DD12B47}" presName="iconRect" presStyleLbl="node1" presStyleIdx="1" presStyleCnt="2" custScaleX="116925" custScaleY="104470" custLinFactNeighborX="-4240" custLinFactNeighborY="429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Comment Important with solid fill"/>
        </a:ext>
      </dgm:extLst>
    </dgm:pt>
    <dgm:pt modelId="{1EE203EF-24AE-41F2-A38D-2F9018B13F19}" type="pres">
      <dgm:prSet presAssocID="{4E8D2E69-0173-4BD3-B96A-7A9C5DD12B47}" presName="spaceRect" presStyleCnt="0"/>
      <dgm:spPr/>
    </dgm:pt>
    <dgm:pt modelId="{5E0FC355-309C-438A-809A-7BA37919175F}" type="pres">
      <dgm:prSet presAssocID="{4E8D2E69-0173-4BD3-B96A-7A9C5DD12B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212339-B166-4E71-83B6-2DC0A926AE8D}" type="presOf" srcId="{4E8D2E69-0173-4BD3-B96A-7A9C5DD12B47}" destId="{5E0FC355-309C-438A-809A-7BA37919175F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5920BA5-FA15-4B46-81A8-410DB257F335}" type="presOf" srcId="{AAC263CB-8256-4B03-92FE-1622698FB3E9}" destId="{E2C0F284-EF39-49B5-ACE2-F45AE208B903}" srcOrd="0" destOrd="0" presId="urn:microsoft.com/office/officeart/2018/2/layout/IconVerticalSolidList"/>
    <dgm:cxn modelId="{F7F488E4-DC83-4E24-89D0-C56F141791BB}" type="presOf" srcId="{D4503D04-C97E-4622-AE07-D0307CB3B4CA}" destId="{7D764042-1E12-49B0-8323-3F0473B4A8CB}" srcOrd="0" destOrd="0" presId="urn:microsoft.com/office/officeart/2018/2/layout/IconVerticalSolidList"/>
    <dgm:cxn modelId="{61A5D51C-B24D-4D8C-9E7B-4E5A468A5786}" type="presParOf" srcId="{7D764042-1E12-49B0-8323-3F0473B4A8CB}" destId="{7AECB3A4-DC7D-4982-9905-5B3C1FF5EBB3}" srcOrd="0" destOrd="0" presId="urn:microsoft.com/office/officeart/2018/2/layout/IconVerticalSolidList"/>
    <dgm:cxn modelId="{0A4A2115-4D26-40AB-B0AC-CE3D836E8310}" type="presParOf" srcId="{7AECB3A4-DC7D-4982-9905-5B3C1FF5EBB3}" destId="{34DFA078-C280-4AE5-829F-ADC822325E61}" srcOrd="0" destOrd="0" presId="urn:microsoft.com/office/officeart/2018/2/layout/IconVerticalSolidList"/>
    <dgm:cxn modelId="{9DB8EA2A-2590-48C7-909B-8E5628A79F90}" type="presParOf" srcId="{7AECB3A4-DC7D-4982-9905-5B3C1FF5EBB3}" destId="{0AC24B83-86C5-4DD3-9868-B5AE94E8DF6C}" srcOrd="1" destOrd="0" presId="urn:microsoft.com/office/officeart/2018/2/layout/IconVerticalSolidList"/>
    <dgm:cxn modelId="{EB7F7138-444F-4B86-8678-F54CF3D4522A}" type="presParOf" srcId="{7AECB3A4-DC7D-4982-9905-5B3C1FF5EBB3}" destId="{311F2497-1222-429F-9E92-E270292E26A3}" srcOrd="2" destOrd="0" presId="urn:microsoft.com/office/officeart/2018/2/layout/IconVerticalSolidList"/>
    <dgm:cxn modelId="{79E571F2-67E7-4B37-9428-958150E83E15}" type="presParOf" srcId="{7AECB3A4-DC7D-4982-9905-5B3C1FF5EBB3}" destId="{E2C0F284-EF39-49B5-ACE2-F45AE208B903}" srcOrd="3" destOrd="0" presId="urn:microsoft.com/office/officeart/2018/2/layout/IconVerticalSolidList"/>
    <dgm:cxn modelId="{FDDDFF1C-8C01-4AB9-9D72-9AD14747B009}" type="presParOf" srcId="{7D764042-1E12-49B0-8323-3F0473B4A8CB}" destId="{CAA5433E-421E-4B81-B0B6-3BBC1AEC3F9D}" srcOrd="1" destOrd="0" presId="urn:microsoft.com/office/officeart/2018/2/layout/IconVerticalSolidList"/>
    <dgm:cxn modelId="{BBCBD801-2CDD-4D14-ACEE-0EA03CC59F28}" type="presParOf" srcId="{7D764042-1E12-49B0-8323-3F0473B4A8CB}" destId="{4D4A4400-A793-4636-A0F9-C007B196C7BC}" srcOrd="2" destOrd="0" presId="urn:microsoft.com/office/officeart/2018/2/layout/IconVerticalSolidList"/>
    <dgm:cxn modelId="{F6DA6BC7-1423-4B67-B0A8-5BDDC8C3EEEB}" type="presParOf" srcId="{4D4A4400-A793-4636-A0F9-C007B196C7BC}" destId="{068DA72A-E2E8-44B3-8F6D-A0BD14F0BE7E}" srcOrd="0" destOrd="0" presId="urn:microsoft.com/office/officeart/2018/2/layout/IconVerticalSolidList"/>
    <dgm:cxn modelId="{0758A17A-3C34-4845-A4CC-E8E43F4E0979}" type="presParOf" srcId="{4D4A4400-A793-4636-A0F9-C007B196C7BC}" destId="{AF97DC33-F696-43DB-B331-AB88D1A5D58C}" srcOrd="1" destOrd="0" presId="urn:microsoft.com/office/officeart/2018/2/layout/IconVerticalSolidList"/>
    <dgm:cxn modelId="{FA6F4211-9187-44DF-8D8B-F58889A5D70D}" type="presParOf" srcId="{4D4A4400-A793-4636-A0F9-C007B196C7BC}" destId="{1EE203EF-24AE-41F2-A38D-2F9018B13F19}" srcOrd="2" destOrd="0" presId="urn:microsoft.com/office/officeart/2018/2/layout/IconVerticalSolidList"/>
    <dgm:cxn modelId="{1907F1DC-CC3B-4740-AA6D-F1B35CD925A2}" type="presParOf" srcId="{4D4A4400-A793-4636-A0F9-C007B196C7BC}" destId="{5E0FC355-309C-438A-809A-7BA37919175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FA078-C280-4AE5-829F-ADC822325E61}">
      <dsp:nvSpPr>
        <dsp:cNvPr id="0" name=""/>
        <dsp:cNvSpPr/>
      </dsp:nvSpPr>
      <dsp:spPr>
        <a:xfrm>
          <a:off x="0" y="667305"/>
          <a:ext cx="7749969" cy="1461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C24B83-86C5-4DD3-9868-B5AE94E8DF6C}">
      <dsp:nvSpPr>
        <dsp:cNvPr id="0" name=""/>
        <dsp:cNvSpPr/>
      </dsp:nvSpPr>
      <dsp:spPr>
        <a:xfrm>
          <a:off x="442203" y="996217"/>
          <a:ext cx="804006" cy="804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C0F284-EF39-49B5-ACE2-F45AE208B903}">
      <dsp:nvSpPr>
        <dsp:cNvPr id="0" name=""/>
        <dsp:cNvSpPr/>
      </dsp:nvSpPr>
      <dsp:spPr>
        <a:xfrm>
          <a:off x="1858137" y="697324"/>
          <a:ext cx="4989387" cy="140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Which forecast method to choose for the next year sales using Tesla’s historical data?</a:t>
          </a:r>
        </a:p>
      </dsp:txBody>
      <dsp:txXfrm>
        <a:off x="1858137" y="697324"/>
        <a:ext cx="4989387" cy="1400535"/>
      </dsp:txXfrm>
    </dsp:sp>
    <dsp:sp modelId="{068DA72A-E2E8-44B3-8F6D-A0BD14F0BE7E}">
      <dsp:nvSpPr>
        <dsp:cNvPr id="0" name=""/>
        <dsp:cNvSpPr/>
      </dsp:nvSpPr>
      <dsp:spPr>
        <a:xfrm>
          <a:off x="0" y="2470020"/>
          <a:ext cx="7749969" cy="1710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97DC33-F696-43DB-B331-AB88D1A5D58C}">
      <dsp:nvSpPr>
        <dsp:cNvPr id="0" name=""/>
        <dsp:cNvSpPr/>
      </dsp:nvSpPr>
      <dsp:spPr>
        <a:xfrm>
          <a:off x="408113" y="2982531"/>
          <a:ext cx="804006" cy="80400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0FC355-309C-438A-809A-7BA37919175F}">
      <dsp:nvSpPr>
        <dsp:cNvPr id="0" name=""/>
        <dsp:cNvSpPr/>
      </dsp:nvSpPr>
      <dsp:spPr>
        <a:xfrm>
          <a:off x="1688413" y="2619112"/>
          <a:ext cx="6061555" cy="146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chemeClr val="bg1"/>
            </a:solidFill>
          </a:endParaRPr>
        </a:p>
      </dsp:txBody>
      <dsp:txXfrm>
        <a:off x="1688413" y="2619112"/>
        <a:ext cx="6061555" cy="146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FA078-C280-4AE5-829F-ADC822325E61}">
      <dsp:nvSpPr>
        <dsp:cNvPr id="0" name=""/>
        <dsp:cNvSpPr/>
      </dsp:nvSpPr>
      <dsp:spPr>
        <a:xfrm>
          <a:off x="0" y="3072"/>
          <a:ext cx="7749969" cy="1461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C24B83-86C5-4DD3-9868-B5AE94E8DF6C}">
      <dsp:nvSpPr>
        <dsp:cNvPr id="0" name=""/>
        <dsp:cNvSpPr/>
      </dsp:nvSpPr>
      <dsp:spPr>
        <a:xfrm>
          <a:off x="442203" y="331984"/>
          <a:ext cx="804006" cy="804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C0F284-EF39-49B5-ACE2-F45AE208B903}">
      <dsp:nvSpPr>
        <dsp:cNvPr id="0" name=""/>
        <dsp:cNvSpPr/>
      </dsp:nvSpPr>
      <dsp:spPr>
        <a:xfrm>
          <a:off x="1858137" y="33090"/>
          <a:ext cx="4989387" cy="140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solidFill>
                <a:schemeClr val="bg1"/>
              </a:solidFill>
            </a:rPr>
            <a:t>Mean Absolute Percentage Error (MAPE)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858137" y="33090"/>
        <a:ext cx="4989387" cy="1400535"/>
      </dsp:txXfrm>
    </dsp:sp>
    <dsp:sp modelId="{068DA72A-E2E8-44B3-8F6D-A0BD14F0BE7E}">
      <dsp:nvSpPr>
        <dsp:cNvPr id="0" name=""/>
        <dsp:cNvSpPr/>
      </dsp:nvSpPr>
      <dsp:spPr>
        <a:xfrm>
          <a:off x="0" y="1805786"/>
          <a:ext cx="7749969" cy="30393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97DC33-F696-43DB-B331-AB88D1A5D58C}">
      <dsp:nvSpPr>
        <dsp:cNvPr id="0" name=""/>
        <dsp:cNvSpPr/>
      </dsp:nvSpPr>
      <dsp:spPr>
        <a:xfrm>
          <a:off x="340074" y="2964562"/>
          <a:ext cx="940084" cy="839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0FC355-309C-438A-809A-7BA37919175F}">
      <dsp:nvSpPr>
        <dsp:cNvPr id="0" name=""/>
        <dsp:cNvSpPr/>
      </dsp:nvSpPr>
      <dsp:spPr>
        <a:xfrm>
          <a:off x="1688413" y="2619112"/>
          <a:ext cx="6061555" cy="146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chemeClr val="bg1"/>
            </a:solidFill>
          </a:endParaRPr>
        </a:p>
      </dsp:txBody>
      <dsp:txXfrm>
        <a:off x="1688413" y="2619112"/>
        <a:ext cx="6061555" cy="146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5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Lagged variables are often used to model relationships between past values and current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7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4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5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5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7A6DA180-DCA0-82E3-56F1-C67DC47F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891296" y="3814253"/>
            <a:ext cx="8652294" cy="2602422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cap="all" dirty="0">
                <a:solidFill>
                  <a:schemeClr val="tx1"/>
                </a:solidFill>
                <a:latin typeface="Tw Cen MT (Headings)"/>
                <a:ea typeface="+mj-ea"/>
                <a:cs typeface="+mj-cs"/>
              </a:rPr>
              <a:t>TESLA Forecasting Analysis</a:t>
            </a:r>
          </a:p>
          <a:p>
            <a:pPr algn="ctr"/>
            <a:r>
              <a:rPr lang="en-US" sz="2800" b="1" cap="all" dirty="0">
                <a:solidFill>
                  <a:schemeClr val="tx2"/>
                </a:solidFill>
                <a:latin typeface="Tw Cen MT (Headings)"/>
                <a:ea typeface="+mj-ea"/>
                <a:cs typeface="+mj-cs"/>
              </a:rPr>
              <a:t>Model Y</a:t>
            </a:r>
          </a:p>
          <a:p>
            <a:pPr algn="ctr"/>
            <a:endParaRPr lang="en-US" sz="2800" cap="all" dirty="0">
              <a:solidFill>
                <a:schemeClr val="tx1"/>
              </a:solidFill>
              <a:latin typeface="Tw Cen MT (Headings)"/>
              <a:ea typeface="+mj-ea"/>
              <a:cs typeface="+mj-cs"/>
            </a:endParaRPr>
          </a:p>
          <a:p>
            <a:pPr algn="ctr"/>
            <a:r>
              <a:rPr lang="en-US" sz="2000" cap="all" dirty="0">
                <a:solidFill>
                  <a:schemeClr val="tx2"/>
                </a:solidFill>
                <a:latin typeface="Tw Cen MT (Headings)"/>
                <a:ea typeface="+mj-ea"/>
                <a:cs typeface="+mj-cs"/>
              </a:rPr>
              <a:t>Name: Andrea Astudillo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4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Naïve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8D9F8-7887-CF1F-8A81-D7BFA134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61" y="1095556"/>
            <a:ext cx="4533628" cy="26052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E83834-6160-A8AF-9D4E-3801C08A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76" y="3825814"/>
            <a:ext cx="4306197" cy="2584952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912320" y="1769707"/>
            <a:ext cx="4288823" cy="411221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Naïve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involves using the last observed value as the next forecast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Assumes no trend, seasonality or any fluctuations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that all the values at the lags are close to the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Indicating no systematic pattern.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435304" y="1181819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3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Simple Exponential Smoothing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843148" y="1505560"/>
            <a:ext cx="4174784" cy="450705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SES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calculates the next forecast value as a weighted average of the actual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= 0.8758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recent values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that all the values at the lags are close to the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Indicating no systematic pattern.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435305" y="1171035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C51D94-0A4A-F30D-B2C6-AA62CB9E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4" y="1171034"/>
            <a:ext cx="4603119" cy="2628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A32E1-AD45-2CD6-A987-E737F77A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35" y="3968151"/>
            <a:ext cx="4312289" cy="24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48D8E-5A6A-348E-090E-CD0EB1EA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84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Holt-winters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623592" y="1095556"/>
            <a:ext cx="4606506" cy="5532114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Holt-Winters Additive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is effective when seasonality fluctuations are constant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= .0.7158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recent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Beta = 1e-04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assumes the trend component remains constant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Gamma = 0.2842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past seasonal values</a:t>
            </a: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that one value slightly cross the 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Suggesting the model has not fully captured all patterns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Improvement might be need due to an unexpected event or outliers.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305908" y="1181820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CD1DD23-6D57-CE8D-3405-D6B24EDE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5" y="1142664"/>
            <a:ext cx="4606508" cy="26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25DF3-562D-D738-7BA3-D48D7519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50" y="3973624"/>
            <a:ext cx="4303977" cy="24961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73D801-229C-8D45-9290-63852261B42B}"/>
              </a:ext>
            </a:extLst>
          </p:cNvPr>
          <p:cNvSpPr/>
          <p:nvPr/>
        </p:nvSpPr>
        <p:spPr>
          <a:xfrm>
            <a:off x="2182482" y="5504324"/>
            <a:ext cx="715993" cy="309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F887-68DE-0D6C-E72D-2A246257C3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878" y="544515"/>
            <a:ext cx="3495079" cy="865226"/>
          </a:xfrm>
        </p:spPr>
        <p:txBody>
          <a:bodyPr/>
          <a:lstStyle/>
          <a:p>
            <a:pPr algn="ctr"/>
            <a:r>
              <a:rPr lang="en-US" dirty="0"/>
              <a:t>ARIMA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145559" y="1387498"/>
            <a:ext cx="5152972" cy="468549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Arima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Combines the autoregression (AR), differencing (I), and moving averages (MA)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Capture patterns and correlations between sales and future sales taking both into account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Handle periods of sudden increases or drops.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ARIMA(1,0,0)(0,1,0)[12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AR(1): uses previous month’s sales to forecast the next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D(1):  removes patterns in the data</a:t>
            </a: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that all the values at the lags are close to the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Indicating no systematic pattern.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833D2-255B-8C63-FB0E-65A2C036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4"/>
          <a:stretch/>
        </p:blipFill>
        <p:spPr>
          <a:xfrm>
            <a:off x="1515694" y="267419"/>
            <a:ext cx="3159105" cy="3932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8AF09-BEC2-D0B4-F6C8-BF3B0BE3E6C4}"/>
              </a:ext>
            </a:extLst>
          </p:cNvPr>
          <p:cNvSpPr/>
          <p:nvPr/>
        </p:nvSpPr>
        <p:spPr>
          <a:xfrm>
            <a:off x="1515694" y="337481"/>
            <a:ext cx="3159105" cy="2070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01497-6C89-AF3D-8F1D-F2919CEB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83" y="4340380"/>
            <a:ext cx="3869925" cy="2370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D17A2-FF35-D2B2-F8E0-BE36D582C3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3709BA-1440-8ABC-3AE0-AAFBF7872D2A}"/>
              </a:ext>
            </a:extLst>
          </p:cNvPr>
          <p:cNvCxnSpPr>
            <a:cxnSpLocks/>
          </p:cNvCxnSpPr>
          <p:nvPr/>
        </p:nvCxnSpPr>
        <p:spPr>
          <a:xfrm>
            <a:off x="5658927" y="785004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87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692888" y="1761165"/>
            <a:ext cx="8652294" cy="3605161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Prediction and Accuracy Summary from different forecast methods</a:t>
            </a:r>
            <a:endParaRPr lang="en-US" sz="1400" b="1" cap="all" dirty="0">
              <a:solidFill>
                <a:schemeClr val="tx2"/>
              </a:solidFill>
              <a:latin typeface="Tw Cen MT (Headings)"/>
              <a:ea typeface="+mj-ea"/>
              <a:cs typeface="+mj-cs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5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Naïve Method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Naïve Method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 best estimate = 34,689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indicates a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7.193973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626254" y="3864633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CDDAF-2346-53B2-21CF-95F5A292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16" y="975200"/>
            <a:ext cx="9196618" cy="1877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804C1-961D-332B-25B2-D61449604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916" y="3022553"/>
            <a:ext cx="6030167" cy="523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58B0CB-816A-9405-7330-7EF39B11E36E}"/>
              </a:ext>
            </a:extLst>
          </p:cNvPr>
          <p:cNvSpPr/>
          <p:nvPr/>
        </p:nvSpPr>
        <p:spPr>
          <a:xfrm>
            <a:off x="6780362" y="3000022"/>
            <a:ext cx="672861" cy="5239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Simple Exponential Smoothing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Simple Exponential Smoothing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 best estimate = 34,519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indicates a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6.588294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Naïve Method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626254" y="3864633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E757B-144B-EEEA-CFD0-175043A3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30" y="1045434"/>
            <a:ext cx="9062047" cy="1868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DA3D8-2985-CEB6-01CC-05D6AA66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52" y="3062182"/>
            <a:ext cx="6579451" cy="4751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A6431A-90A7-0571-E849-A16F5E79AD87}"/>
              </a:ext>
            </a:extLst>
          </p:cNvPr>
          <p:cNvSpPr/>
          <p:nvPr/>
        </p:nvSpPr>
        <p:spPr>
          <a:xfrm>
            <a:off x="7073660" y="3062181"/>
            <a:ext cx="776377" cy="475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Holt-winters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Holt – Winters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range = 39,261 to 43,618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indicates a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4.794672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Naïve Method and Simple Exponential Smoothing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626254" y="3864633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40540-AC98-17ED-0733-758C953D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68" y="986827"/>
            <a:ext cx="9818263" cy="1967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F2413-A029-737A-81ED-BA4BA440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6" y="3195605"/>
            <a:ext cx="6001588" cy="466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588F6C-4984-B39D-F618-20CBD47B8DAB}"/>
              </a:ext>
            </a:extLst>
          </p:cNvPr>
          <p:cNvSpPr/>
          <p:nvPr/>
        </p:nvSpPr>
        <p:spPr>
          <a:xfrm>
            <a:off x="7019026" y="3195605"/>
            <a:ext cx="724619" cy="48201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ARIMA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Arima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range = 39,377 to 48,138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indicates a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3.225937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all the other forecast methods.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626254" y="3864633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356EA-BC49-5A34-D869-D4E9F64E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64" y="1035169"/>
            <a:ext cx="9403472" cy="1929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CF39E6-B2CD-BD12-481F-4B9364D2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41" y="3204539"/>
            <a:ext cx="6354062" cy="4286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4823E9-2320-6CE5-B82A-68E3B236AE22}"/>
              </a:ext>
            </a:extLst>
          </p:cNvPr>
          <p:cNvSpPr/>
          <p:nvPr/>
        </p:nvSpPr>
        <p:spPr>
          <a:xfrm>
            <a:off x="6553201" y="3192885"/>
            <a:ext cx="684362" cy="4403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ADBF-B54E-C279-100E-FBB7B2DC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76" y="1252435"/>
            <a:ext cx="7253464" cy="932522"/>
          </a:xfrm>
        </p:spPr>
        <p:txBody>
          <a:bodyPr>
            <a:normAutofit/>
          </a:bodyPr>
          <a:lstStyle/>
          <a:p>
            <a:r>
              <a:rPr lang="en-US" dirty="0"/>
              <a:t>decision based on the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510803-0A25-1A5B-A004-3C6137C48153}"/>
              </a:ext>
            </a:extLst>
          </p:cNvPr>
          <p:cNvSpPr/>
          <p:nvPr/>
        </p:nvSpPr>
        <p:spPr>
          <a:xfrm>
            <a:off x="2114823" y="2602416"/>
            <a:ext cx="7934341" cy="2422872"/>
          </a:xfrm>
          <a:prstGeom prst="roundRect">
            <a:avLst>
              <a:gd name="adj" fmla="val 10000"/>
            </a:avLst>
          </a:prstGeom>
          <a:effectLst>
            <a:outerShdw blurRad="50800" dist="50800" dir="5400000" algn="ctr" rotWithShape="0">
              <a:schemeClr val="bg1"/>
            </a:outerShdw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13" name="Content Placeholder 9" descr="Decision chart with solid fill">
            <a:extLst>
              <a:ext uri="{FF2B5EF4-FFF2-40B4-BE49-F238E27FC236}">
                <a16:creationId xmlns:a16="http://schemas.microsoft.com/office/drawing/2014/main" id="{ED0D2910-8170-2E5A-742D-539431C9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9176" y="2760907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ECA093-A9C8-2F2F-FBA6-0A21680AA634}"/>
              </a:ext>
            </a:extLst>
          </p:cNvPr>
          <p:cNvSpPr txBox="1"/>
          <p:nvPr/>
        </p:nvSpPr>
        <p:spPr>
          <a:xfrm>
            <a:off x="3692105" y="3088257"/>
            <a:ext cx="5893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Arima has the smallest mean absolute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Closer to the actual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Residual plot, no values have crossed the confidence interval </a:t>
            </a:r>
          </a:p>
        </p:txBody>
      </p:sp>
    </p:spTree>
    <p:extLst>
      <p:ext uri="{BB962C8B-B14F-4D97-AF65-F5344CB8AC3E}">
        <p14:creationId xmlns:p14="http://schemas.microsoft.com/office/powerpoint/2010/main" val="7159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5B51DD-DDB9-BDB3-674F-C7B577848263}"/>
              </a:ext>
            </a:extLst>
          </p:cNvPr>
          <p:cNvSpPr txBox="1"/>
          <p:nvPr/>
        </p:nvSpPr>
        <p:spPr>
          <a:xfrm>
            <a:off x="1081027" y="405441"/>
            <a:ext cx="10176445" cy="84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atin typeface="+mj-lt"/>
                <a:ea typeface="+mj-ea"/>
                <a:cs typeface="+mj-cs"/>
              </a:rPr>
              <a:t>Objectives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2460"/>
              </p:ext>
            </p:extLst>
          </p:nvPr>
        </p:nvGraphicFramePr>
        <p:xfrm>
          <a:off x="2386069" y="1443535"/>
          <a:ext cx="7749969" cy="487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D619C1-7BDE-1D2F-E18F-BBA66F5A2714}"/>
              </a:ext>
            </a:extLst>
          </p:cNvPr>
          <p:cNvSpPr txBox="1"/>
          <p:nvPr/>
        </p:nvSpPr>
        <p:spPr>
          <a:xfrm>
            <a:off x="4345038" y="4250854"/>
            <a:ext cx="441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 the market demand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Optimize the production levels and inventory management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47C4C-F3AD-05A5-A9A5-5EEEE51C310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BA33-32DB-4DEF-8E7B-68268413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208" y="696156"/>
            <a:ext cx="6898406" cy="994622"/>
          </a:xfrm>
        </p:spPr>
        <p:txBody>
          <a:bodyPr/>
          <a:lstStyle/>
          <a:p>
            <a:r>
              <a:rPr lang="en-US" dirty="0"/>
              <a:t>ideas to improve the forecast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098823-EC47-392D-887E-1CAFA6A2FBB1}"/>
              </a:ext>
            </a:extLst>
          </p:cNvPr>
          <p:cNvSpPr/>
          <p:nvPr/>
        </p:nvSpPr>
        <p:spPr>
          <a:xfrm>
            <a:off x="2127240" y="2463871"/>
            <a:ext cx="7934341" cy="2422872"/>
          </a:xfrm>
          <a:prstGeom prst="roundRect">
            <a:avLst>
              <a:gd name="adj" fmla="val 10000"/>
            </a:avLst>
          </a:prstGeom>
          <a:effectLst>
            <a:outerShdw blurRad="50800" dist="50800" dir="5400000" algn="ctr" rotWithShape="0">
              <a:schemeClr val="bg1"/>
            </a:outerShdw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084087C2-CAC1-B9A3-B936-6E9B06750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9176" y="2760907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BD4BA-3DC2-037F-D64D-8C6A2D3D9185}"/>
              </a:ext>
            </a:extLst>
          </p:cNvPr>
          <p:cNvSpPr txBox="1"/>
          <p:nvPr/>
        </p:nvSpPr>
        <p:spPr>
          <a:xfrm>
            <a:off x="3640348" y="3053751"/>
            <a:ext cx="5434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Incorporate events such as holidays or promotions that can impact the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peak at the end of 2023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data can be excluded or adjusted from the analysis</a:t>
            </a:r>
          </a:p>
        </p:txBody>
      </p:sp>
    </p:spTree>
    <p:extLst>
      <p:ext uri="{BB962C8B-B14F-4D97-AF65-F5344CB8AC3E}">
        <p14:creationId xmlns:p14="http://schemas.microsoft.com/office/powerpoint/2010/main" val="388116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3" name="Rectangle 2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A57A1-3FD5-7693-25AA-9665AA81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508" y="215098"/>
            <a:ext cx="4598985" cy="688190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/>
              <a:t>Data Background</a:t>
            </a:r>
          </a:p>
        </p:txBody>
      </p:sp>
      <p:pic>
        <p:nvPicPr>
          <p:cNvPr id="123" name="Picture 122" descr="A blue car driving on a road&#10;&#10;Description automatically generated">
            <a:extLst>
              <a:ext uri="{FF2B5EF4-FFF2-40B4-BE49-F238E27FC236}">
                <a16:creationId xmlns:a16="http://schemas.microsoft.com/office/drawing/2014/main" id="{9DD7B97F-FE61-CB7F-5FCE-C7FE8367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62" r="2759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1D14-5800-484C-8028-E6E72D0C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912814"/>
            <a:ext cx="5605462" cy="5807164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Model Y is an electric crossover vehicle introduced by Tesla, Inc</a:t>
            </a:r>
          </a:p>
          <a:p>
            <a:pPr lvl="1"/>
            <a:r>
              <a:rPr lang="en-US" sz="1900" dirty="0"/>
              <a:t>Production began early 2020</a:t>
            </a:r>
          </a:p>
          <a:p>
            <a:pPr lvl="1"/>
            <a:r>
              <a:rPr lang="en-US" sz="1900" dirty="0"/>
              <a:t>Production takes place in multiple factories worldwide:</a:t>
            </a:r>
          </a:p>
          <a:p>
            <a:pPr lvl="2"/>
            <a:r>
              <a:rPr lang="en-US" sz="1900" dirty="0"/>
              <a:t>Shanghai, China</a:t>
            </a:r>
          </a:p>
          <a:p>
            <a:pPr lvl="2"/>
            <a:r>
              <a:rPr lang="en-US" sz="1900" dirty="0"/>
              <a:t>Berlin, Germany</a:t>
            </a:r>
          </a:p>
          <a:p>
            <a:pPr lvl="1"/>
            <a:r>
              <a:rPr lang="en-US" sz="1900" dirty="0"/>
              <a:t>First deliveries took place in mid 2020</a:t>
            </a:r>
          </a:p>
          <a:p>
            <a:pPr lvl="1"/>
            <a:r>
              <a:rPr lang="en-US" sz="1900" dirty="0"/>
              <a:t>Shares 75% of its components with Model 3, but offering more cargo space</a:t>
            </a:r>
          </a:p>
          <a:p>
            <a:r>
              <a:rPr lang="en-US" sz="1900" dirty="0"/>
              <a:t>It was anticipated that Model Y would outsell Model 3</a:t>
            </a:r>
          </a:p>
          <a:p>
            <a:pPr marL="0" indent="0">
              <a:buNone/>
            </a:pPr>
            <a:r>
              <a:rPr lang="en-US" sz="1900" u="sng" dirty="0"/>
              <a:t>Key Features:</a:t>
            </a:r>
          </a:p>
          <a:p>
            <a:r>
              <a:rPr lang="en-US" sz="1800" dirty="0"/>
              <a:t>The dataset is based on monthly sales units </a:t>
            </a:r>
          </a:p>
          <a:p>
            <a:pPr lvl="1"/>
            <a:r>
              <a:rPr lang="en-US" sz="1600" dirty="0"/>
              <a:t>From July 202 until December 2023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F1E9735-D2C0-E4E7-8226-83ADF5A6DF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68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DB3D8-CE7B-431A-2677-02B9E1A1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17" y="681487"/>
            <a:ext cx="5935980" cy="5601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844B5C-5924-7613-D7A8-A9107C74B387}"/>
              </a:ext>
            </a:extLst>
          </p:cNvPr>
          <p:cNvSpPr/>
          <p:nvPr/>
        </p:nvSpPr>
        <p:spPr>
          <a:xfrm>
            <a:off x="5226133" y="2147979"/>
            <a:ext cx="5781173" cy="21566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147844-26FB-1210-4B5A-F45677CF49E2}"/>
              </a:ext>
            </a:extLst>
          </p:cNvPr>
          <p:cNvSpPr/>
          <p:nvPr/>
        </p:nvSpPr>
        <p:spPr>
          <a:xfrm>
            <a:off x="331638" y="2322087"/>
            <a:ext cx="4439501" cy="239814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27515-CDDD-0EE7-824B-C1EDF9DB7F0F}"/>
              </a:ext>
            </a:extLst>
          </p:cNvPr>
          <p:cNvSpPr txBox="1"/>
          <p:nvPr/>
        </p:nvSpPr>
        <p:spPr>
          <a:xfrm>
            <a:off x="1902691" y="2676620"/>
            <a:ext cx="2522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2023 Tesla Model Y was in the top 5 most selling cars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Y’s sales were higher than model 3</a:t>
            </a:r>
          </a:p>
        </p:txBody>
      </p:sp>
      <p:pic>
        <p:nvPicPr>
          <p:cNvPr id="12" name="Graphic 11" descr="Electric car with solid fill">
            <a:extLst>
              <a:ext uri="{FF2B5EF4-FFF2-40B4-BE49-F238E27FC236}">
                <a16:creationId xmlns:a16="http://schemas.microsoft.com/office/drawing/2014/main" id="{381CA66D-57D6-97AD-FFED-8E611A4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024" y="2569354"/>
            <a:ext cx="912957" cy="912957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9A6890-512A-D3B2-BDCF-ED61B90BB7C9}"/>
              </a:ext>
            </a:extLst>
          </p:cNvPr>
          <p:cNvSpPr/>
          <p:nvPr/>
        </p:nvSpPr>
        <p:spPr>
          <a:xfrm>
            <a:off x="5226133" y="3521158"/>
            <a:ext cx="5781173" cy="21566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286A75-D8F4-7D2C-74CA-3F6E95AD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5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28A2B-FA18-A9A8-4638-0808A0A2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75" y="669263"/>
            <a:ext cx="5326060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Insights from Exploratory Data Analysis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B2CAD9E-9AC9-77BB-D9DB-BD6A53993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Initial Period:</a:t>
            </a:r>
          </a:p>
          <a:p>
            <a:r>
              <a:rPr lang="en-US" sz="2000" dirty="0"/>
              <a:t>In October, November and December of 2020 sales drop significantly</a:t>
            </a:r>
          </a:p>
          <a:p>
            <a:pPr marL="0" indent="0">
              <a:buNone/>
            </a:pPr>
            <a:r>
              <a:rPr lang="en-US" sz="2000" u="sng" dirty="0"/>
              <a:t>Growth Period:</a:t>
            </a:r>
            <a:endParaRPr lang="en-US" sz="2000" dirty="0"/>
          </a:p>
          <a:p>
            <a:r>
              <a:rPr lang="en-US" sz="2000" dirty="0"/>
              <a:t> In 2021, sales started to increase</a:t>
            </a:r>
          </a:p>
          <a:p>
            <a:pPr marL="0" indent="0">
              <a:buNone/>
            </a:pPr>
            <a:r>
              <a:rPr lang="en-US" sz="2000" u="sng" dirty="0"/>
              <a:t>Sharpe Increase:</a:t>
            </a:r>
            <a:endParaRPr lang="en-US" sz="2000" dirty="0"/>
          </a:p>
          <a:p>
            <a:r>
              <a:rPr lang="en-US" sz="2000" dirty="0"/>
              <a:t>End of 2023, we can observe a peak in sales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5264D-2ADD-4234-45FD-F623E5EA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67" r="9612"/>
          <a:stretch/>
        </p:blipFill>
        <p:spPr>
          <a:xfrm>
            <a:off x="6742111" y="799954"/>
            <a:ext cx="4456366" cy="25942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CF3B49F-A32F-6E3E-7262-B8757E0C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881" y="4127789"/>
            <a:ext cx="4226826" cy="2428297"/>
          </a:xfrm>
          <a:prstGeom prst="round2DiagRect">
            <a:avLst>
              <a:gd name="adj1" fmla="val 372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DCCF55-71A6-DA71-539C-0EB9F0C862EA}"/>
              </a:ext>
            </a:extLst>
          </p:cNvPr>
          <p:cNvSpPr/>
          <p:nvPr/>
        </p:nvSpPr>
        <p:spPr>
          <a:xfrm>
            <a:off x="7194430" y="3790156"/>
            <a:ext cx="3640348" cy="440423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 Plot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377C17-66D4-F11F-17D3-8022A967F167}"/>
              </a:ext>
            </a:extLst>
          </p:cNvPr>
          <p:cNvSpPr/>
          <p:nvPr/>
        </p:nvSpPr>
        <p:spPr>
          <a:xfrm>
            <a:off x="7259636" y="488281"/>
            <a:ext cx="3575142" cy="440423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Plot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5C8D4C-ECE6-8B73-165A-9DD343C8F7E3}"/>
              </a:ext>
            </a:extLst>
          </p:cNvPr>
          <p:cNvCxnSpPr>
            <a:cxnSpLocks/>
          </p:cNvCxnSpPr>
          <p:nvPr/>
        </p:nvCxnSpPr>
        <p:spPr>
          <a:xfrm>
            <a:off x="8479765" y="4757738"/>
            <a:ext cx="0" cy="119697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83BD480-214C-CD4A-ACB8-FC97466A2D10}"/>
              </a:ext>
            </a:extLst>
          </p:cNvPr>
          <p:cNvSpPr/>
          <p:nvPr/>
        </p:nvSpPr>
        <p:spPr>
          <a:xfrm>
            <a:off x="7572013" y="1957388"/>
            <a:ext cx="381541" cy="11526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7B37D23-7569-B92E-F3DE-8A2D99596EED}"/>
              </a:ext>
            </a:extLst>
          </p:cNvPr>
          <p:cNvSpPr/>
          <p:nvPr/>
        </p:nvSpPr>
        <p:spPr>
          <a:xfrm>
            <a:off x="7500126" y="5083083"/>
            <a:ext cx="381541" cy="11526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7049D5-5D71-BDF3-45F2-2D414AF2F8D0}"/>
              </a:ext>
            </a:extLst>
          </p:cNvPr>
          <p:cNvCxnSpPr/>
          <p:nvPr/>
        </p:nvCxnSpPr>
        <p:spPr>
          <a:xfrm flipV="1">
            <a:off x="8203721" y="1420813"/>
            <a:ext cx="1233577" cy="50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5C9EAE-1056-A968-59C6-D1976D72E0DF}"/>
              </a:ext>
            </a:extLst>
          </p:cNvPr>
          <p:cNvCxnSpPr>
            <a:cxnSpLocks/>
          </p:cNvCxnSpPr>
          <p:nvPr/>
        </p:nvCxnSpPr>
        <p:spPr>
          <a:xfrm flipV="1">
            <a:off x="8138202" y="4867275"/>
            <a:ext cx="1048929" cy="474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855C42DF-9C72-451B-7D70-2DB062F5697E}"/>
              </a:ext>
            </a:extLst>
          </p:cNvPr>
          <p:cNvSpPr/>
          <p:nvPr/>
        </p:nvSpPr>
        <p:spPr>
          <a:xfrm>
            <a:off x="9264376" y="4576763"/>
            <a:ext cx="552084" cy="2905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E0220C-4FFD-D8CB-3F82-114DAEAC040F}"/>
              </a:ext>
            </a:extLst>
          </p:cNvPr>
          <p:cNvSpPr/>
          <p:nvPr/>
        </p:nvSpPr>
        <p:spPr>
          <a:xfrm>
            <a:off x="9583335" y="1034127"/>
            <a:ext cx="552084" cy="2905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1E95098-AE1F-99CA-8E4F-31583673DE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500" t="10264" r="4657" b="23697"/>
          <a:stretch/>
        </p:blipFill>
        <p:spPr>
          <a:xfrm>
            <a:off x="11653942" y="621453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7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D58478-6B5C-F8A4-826E-3D35D23A5403}"/>
              </a:ext>
            </a:extLst>
          </p:cNvPr>
          <p:cNvSpPr/>
          <p:nvPr/>
        </p:nvSpPr>
        <p:spPr>
          <a:xfrm>
            <a:off x="6007819" y="1496960"/>
            <a:ext cx="5067720" cy="467551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D1517-3A31-2F74-201B-FCD19D21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78" y="2450971"/>
            <a:ext cx="4711698" cy="2473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6000" endPos="28000" dist="50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BA158C-422A-8D60-BC50-6FDAD21646C2}"/>
              </a:ext>
            </a:extLst>
          </p:cNvPr>
          <p:cNvCxnSpPr>
            <a:cxnSpLocks/>
          </p:cNvCxnSpPr>
          <p:nvPr/>
        </p:nvCxnSpPr>
        <p:spPr>
          <a:xfrm>
            <a:off x="5796950" y="1936908"/>
            <a:ext cx="0" cy="3795622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38CB71-485F-357D-A121-3DFD620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97" y="2187712"/>
            <a:ext cx="4335662" cy="4717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E6EABB-A355-E1D3-D43B-C4237013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62" y="268405"/>
            <a:ext cx="9554414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Continue: Box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43000-64AD-E548-F680-84764515C669}"/>
              </a:ext>
            </a:extLst>
          </p:cNvPr>
          <p:cNvSpPr txBox="1"/>
          <p:nvPr/>
        </p:nvSpPr>
        <p:spPr>
          <a:xfrm>
            <a:off x="6736547" y="2905871"/>
            <a:ext cx="3804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median is lower than the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Distribution is right skewed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outliers in the box plot </a:t>
            </a:r>
          </a:p>
          <a:p>
            <a:r>
              <a:rPr lang="en-US" dirty="0">
                <a:solidFill>
                  <a:schemeClr val="bg1"/>
                </a:solidFill>
              </a:rPr>
              <a:t>Implies that the data tends to underestimate in certain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Predicting lower sales than the actual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Risks for understocking – not meeting the demand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CD5299-BA07-BFD7-CE51-D551C0FE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04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D58478-6B5C-F8A4-826E-3D35D23A5403}"/>
              </a:ext>
            </a:extLst>
          </p:cNvPr>
          <p:cNvSpPr/>
          <p:nvPr/>
        </p:nvSpPr>
        <p:spPr>
          <a:xfrm>
            <a:off x="5981594" y="2336864"/>
            <a:ext cx="5025712" cy="24968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BA158C-422A-8D60-BC50-6FDAD21646C2}"/>
              </a:ext>
            </a:extLst>
          </p:cNvPr>
          <p:cNvCxnSpPr>
            <a:cxnSpLocks/>
          </p:cNvCxnSpPr>
          <p:nvPr/>
        </p:nvCxnSpPr>
        <p:spPr>
          <a:xfrm>
            <a:off x="5796950" y="1936908"/>
            <a:ext cx="0" cy="3795622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1E6EABB-A355-E1D3-D43B-C4237013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62" y="268405"/>
            <a:ext cx="9554414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Continue: ACF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BDD63-4936-A784-0CDA-48B4EFA8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7" y="2336864"/>
            <a:ext cx="4682424" cy="2832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8F443D3-1B8A-27BC-4C88-A4532703478E}"/>
              </a:ext>
            </a:extLst>
          </p:cNvPr>
          <p:cNvSpPr/>
          <p:nvPr/>
        </p:nvSpPr>
        <p:spPr>
          <a:xfrm>
            <a:off x="1345637" y="2846717"/>
            <a:ext cx="1337090" cy="6814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5028F6-FC9D-2497-0C96-2106AE207D8D}"/>
              </a:ext>
            </a:extLst>
          </p:cNvPr>
          <p:cNvSpPr/>
          <p:nvPr/>
        </p:nvSpPr>
        <p:spPr>
          <a:xfrm>
            <a:off x="2801542" y="4235569"/>
            <a:ext cx="1926650" cy="2932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F46B7-1CB9-AEE8-5ABD-05EE5057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B44D4-D67E-54A5-35F4-66D0F2DC84BF}"/>
              </a:ext>
            </a:extLst>
          </p:cNvPr>
          <p:cNvSpPr txBox="1"/>
          <p:nvPr/>
        </p:nvSpPr>
        <p:spPr>
          <a:xfrm>
            <a:off x="6691528" y="2782366"/>
            <a:ext cx="3556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Lags crossing the confidence intervals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capturing unexpected behaviors in the data set.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48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5B51DD-DDB9-BDB3-674F-C7B577848263}"/>
              </a:ext>
            </a:extLst>
          </p:cNvPr>
          <p:cNvSpPr txBox="1"/>
          <p:nvPr/>
        </p:nvSpPr>
        <p:spPr>
          <a:xfrm>
            <a:off x="1081027" y="405441"/>
            <a:ext cx="10176445" cy="84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atin typeface="+mj-lt"/>
                <a:ea typeface="+mj-ea"/>
                <a:cs typeface="+mj-cs"/>
              </a:rPr>
              <a:t>Accuracy Measure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861780"/>
              </p:ext>
            </p:extLst>
          </p:nvPr>
        </p:nvGraphicFramePr>
        <p:xfrm>
          <a:off x="2386069" y="1443535"/>
          <a:ext cx="7749969" cy="487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D619C1-7BDE-1D2F-E18F-BBA66F5A2714}"/>
              </a:ext>
            </a:extLst>
          </p:cNvPr>
          <p:cNvSpPr txBox="1"/>
          <p:nvPr/>
        </p:nvSpPr>
        <p:spPr>
          <a:xfrm>
            <a:off x="4161580" y="3681510"/>
            <a:ext cx="5644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Explains how much of the forecast deviates from the actual sales in percentage terms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Guide decisions related to inventory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can give greater penalty to large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Ensures the model not only fits the historical data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BUT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Reliable in predicting significant fluctuations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47C4C-F3AD-05A5-A9A5-5EEEE51C31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692888" y="1761165"/>
            <a:ext cx="8652294" cy="3605161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Insights from the different Forecasting Methods </a:t>
            </a:r>
          </a:p>
          <a:p>
            <a:pPr algn="ctr"/>
            <a:r>
              <a:rPr lang="en-US" sz="4800" dirty="0"/>
              <a:t>and </a:t>
            </a:r>
          </a:p>
          <a:p>
            <a:pPr algn="ctr"/>
            <a:r>
              <a:rPr lang="en-US" sz="4800" dirty="0"/>
              <a:t>Residual Analysis</a:t>
            </a:r>
            <a:endParaRPr lang="en-US" sz="2400" b="1" cap="all" dirty="0">
              <a:solidFill>
                <a:schemeClr val="tx2"/>
              </a:solidFill>
              <a:latin typeface="Tw Cen MT (Headings)"/>
              <a:ea typeface="+mj-ea"/>
              <a:cs typeface="+mj-cs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859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936</TotalTime>
  <Words>913</Words>
  <Application>Microsoft Office PowerPoint</Application>
  <PresentationFormat>Widescreen</PresentationFormat>
  <Paragraphs>156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Tw Cen MT</vt:lpstr>
      <vt:lpstr>Tw Cen MT (Headings)</vt:lpstr>
      <vt:lpstr>Circuit</vt:lpstr>
      <vt:lpstr>PowerPoint Presentation</vt:lpstr>
      <vt:lpstr>PowerPoint Presentation</vt:lpstr>
      <vt:lpstr>Data Background</vt:lpstr>
      <vt:lpstr>PowerPoint Presentation</vt:lpstr>
      <vt:lpstr>Insights from Exploratory Data Analysis</vt:lpstr>
      <vt:lpstr>Continue: Box Plot</vt:lpstr>
      <vt:lpstr>Continue: ACF Plot</vt:lpstr>
      <vt:lpstr>PowerPoint Presentation</vt:lpstr>
      <vt:lpstr>PowerPoint Presentation</vt:lpstr>
      <vt:lpstr>Naïve Method</vt:lpstr>
      <vt:lpstr>Simple Exponential Smoothing</vt:lpstr>
      <vt:lpstr>Holt-winters</vt:lpstr>
      <vt:lpstr>ARIMA</vt:lpstr>
      <vt:lpstr>PowerPoint Presentation</vt:lpstr>
      <vt:lpstr>Naïve Method</vt:lpstr>
      <vt:lpstr>Simple Exponential Smoothing</vt:lpstr>
      <vt:lpstr>Holt-winters</vt:lpstr>
      <vt:lpstr>ARIMA</vt:lpstr>
      <vt:lpstr>decision based on the analysis</vt:lpstr>
      <vt:lpstr>ideas to improve the forecast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Astudillo-Zuniga</dc:creator>
  <cp:lastModifiedBy>Andrea Astudillo-Zuniga</cp:lastModifiedBy>
  <cp:revision>3</cp:revision>
  <dcterms:created xsi:type="dcterms:W3CDTF">2024-11-24T17:41:23Z</dcterms:created>
  <dcterms:modified xsi:type="dcterms:W3CDTF">2024-11-26T04:56:05Z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